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9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Open Sauce" panose="020B0604020202020204" charset="0"/>
      <p:regular r:id="rId9"/>
    </p:embeddedFont>
    <p:embeddedFont>
      <p:font typeface="TT Fors" panose="020B0604020202020204" charset="0"/>
      <p:regular r:id="rId10"/>
    </p:embeddedFont>
    <p:embeddedFont>
      <p:font typeface="TT Norms Heavy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3" d="100"/>
          <a:sy n="53" d="100"/>
        </p:scale>
        <p:origin x="29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2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37.svg"/><Relationship Id="rId12" Type="http://schemas.openxmlformats.org/officeDocument/2006/relationships/image" Target="../media/image4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51382">
            <a:off x="-2329821" y="4488422"/>
            <a:ext cx="4840151" cy="4260544"/>
          </a:xfrm>
          <a:custGeom>
            <a:avLst/>
            <a:gdLst/>
            <a:ahLst/>
            <a:cxnLst/>
            <a:rect l="l" t="t" r="r" b="b"/>
            <a:pathLst>
              <a:path w="4840151" h="4260544">
                <a:moveTo>
                  <a:pt x="0" y="0"/>
                </a:moveTo>
                <a:lnTo>
                  <a:pt x="4840151" y="0"/>
                </a:lnTo>
                <a:lnTo>
                  <a:pt x="4840151" y="4260544"/>
                </a:lnTo>
                <a:lnTo>
                  <a:pt x="0" y="426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494" t="-117941"/>
            </a:stretch>
          </a:blipFill>
        </p:spPr>
      </p:sp>
      <p:sp>
        <p:nvSpPr>
          <p:cNvPr id="3" name="Freeform 3"/>
          <p:cNvSpPr/>
          <p:nvPr/>
        </p:nvSpPr>
        <p:spPr>
          <a:xfrm rot="-7796319">
            <a:off x="15327123" y="4746731"/>
            <a:ext cx="4840151" cy="4260544"/>
          </a:xfrm>
          <a:custGeom>
            <a:avLst/>
            <a:gdLst/>
            <a:ahLst/>
            <a:cxnLst/>
            <a:rect l="l" t="t" r="r" b="b"/>
            <a:pathLst>
              <a:path w="4840151" h="4260544">
                <a:moveTo>
                  <a:pt x="0" y="0"/>
                </a:moveTo>
                <a:lnTo>
                  <a:pt x="4840151" y="0"/>
                </a:lnTo>
                <a:lnTo>
                  <a:pt x="4840151" y="4260544"/>
                </a:lnTo>
                <a:lnTo>
                  <a:pt x="0" y="426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494" t="-117941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190500" y="5202042"/>
            <a:ext cx="18669000" cy="6493670"/>
          </a:xfrm>
          <a:custGeom>
            <a:avLst/>
            <a:gdLst/>
            <a:ahLst/>
            <a:cxnLst/>
            <a:rect l="l" t="t" r="r" b="b"/>
            <a:pathLst>
              <a:path w="18669000" h="6493670">
                <a:moveTo>
                  <a:pt x="0" y="0"/>
                </a:moveTo>
                <a:lnTo>
                  <a:pt x="18669000" y="0"/>
                </a:lnTo>
                <a:lnTo>
                  <a:pt x="18669000" y="6493670"/>
                </a:lnTo>
                <a:lnTo>
                  <a:pt x="0" y="6493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427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6568722" y="-1332379"/>
            <a:ext cx="5150556" cy="19870244"/>
          </a:xfrm>
          <a:custGeom>
            <a:avLst/>
            <a:gdLst/>
            <a:ahLst/>
            <a:cxnLst/>
            <a:rect l="l" t="t" r="r" b="b"/>
            <a:pathLst>
              <a:path w="5150556" h="19870244">
                <a:moveTo>
                  <a:pt x="0" y="0"/>
                </a:moveTo>
                <a:lnTo>
                  <a:pt x="5150556" y="0"/>
                </a:lnTo>
                <a:lnTo>
                  <a:pt x="5150556" y="19870244"/>
                </a:lnTo>
                <a:lnTo>
                  <a:pt x="0" y="1987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6904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771819" y="5770689"/>
            <a:ext cx="5658631" cy="1798962"/>
          </a:xfrm>
          <a:custGeom>
            <a:avLst/>
            <a:gdLst/>
            <a:ahLst/>
            <a:cxnLst/>
            <a:rect l="l" t="t" r="r" b="b"/>
            <a:pathLst>
              <a:path w="5658631" h="1798962">
                <a:moveTo>
                  <a:pt x="0" y="0"/>
                </a:moveTo>
                <a:lnTo>
                  <a:pt x="5658632" y="0"/>
                </a:lnTo>
                <a:lnTo>
                  <a:pt x="5658632" y="1798962"/>
                </a:lnTo>
                <a:lnTo>
                  <a:pt x="0" y="1798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865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6136842" y="5492931"/>
            <a:ext cx="4993624" cy="1803947"/>
          </a:xfrm>
          <a:custGeom>
            <a:avLst/>
            <a:gdLst/>
            <a:ahLst/>
            <a:cxnLst/>
            <a:rect l="l" t="t" r="r" b="b"/>
            <a:pathLst>
              <a:path w="4993624" h="1803947">
                <a:moveTo>
                  <a:pt x="0" y="0"/>
                </a:moveTo>
                <a:lnTo>
                  <a:pt x="4993624" y="0"/>
                </a:lnTo>
                <a:lnTo>
                  <a:pt x="4993624" y="1803946"/>
                </a:lnTo>
                <a:lnTo>
                  <a:pt x="0" y="18039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68212">
            <a:off x="8993916" y="5012741"/>
            <a:ext cx="11651634" cy="3728523"/>
          </a:xfrm>
          <a:custGeom>
            <a:avLst/>
            <a:gdLst/>
            <a:ahLst/>
            <a:cxnLst/>
            <a:rect l="l" t="t" r="r" b="b"/>
            <a:pathLst>
              <a:path w="11651634" h="3728523">
                <a:moveTo>
                  <a:pt x="0" y="0"/>
                </a:moveTo>
                <a:lnTo>
                  <a:pt x="11651634" y="0"/>
                </a:lnTo>
                <a:lnTo>
                  <a:pt x="11651634" y="3728523"/>
                </a:lnTo>
                <a:lnTo>
                  <a:pt x="0" y="37285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630344">
            <a:off x="-1088539" y="5030464"/>
            <a:ext cx="7842007" cy="2832925"/>
          </a:xfrm>
          <a:custGeom>
            <a:avLst/>
            <a:gdLst/>
            <a:ahLst/>
            <a:cxnLst/>
            <a:rect l="l" t="t" r="r" b="b"/>
            <a:pathLst>
              <a:path w="7842007" h="2832925">
                <a:moveTo>
                  <a:pt x="0" y="0"/>
                </a:moveTo>
                <a:lnTo>
                  <a:pt x="7842007" y="0"/>
                </a:lnTo>
                <a:lnTo>
                  <a:pt x="7842007" y="2832925"/>
                </a:lnTo>
                <a:lnTo>
                  <a:pt x="0" y="2832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93758" y="5948135"/>
            <a:ext cx="5580948" cy="1444070"/>
          </a:xfrm>
          <a:custGeom>
            <a:avLst/>
            <a:gdLst/>
            <a:ahLst/>
            <a:cxnLst/>
            <a:rect l="l" t="t" r="r" b="b"/>
            <a:pathLst>
              <a:path w="5580948" h="1444070">
                <a:moveTo>
                  <a:pt x="0" y="0"/>
                </a:moveTo>
                <a:lnTo>
                  <a:pt x="5580949" y="0"/>
                </a:lnTo>
                <a:lnTo>
                  <a:pt x="5580949" y="1444070"/>
                </a:lnTo>
                <a:lnTo>
                  <a:pt x="0" y="144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869125">
            <a:off x="-172174" y="5499291"/>
            <a:ext cx="11651634" cy="3728523"/>
          </a:xfrm>
          <a:custGeom>
            <a:avLst/>
            <a:gdLst/>
            <a:ahLst/>
            <a:cxnLst/>
            <a:rect l="l" t="t" r="r" b="b"/>
            <a:pathLst>
              <a:path w="11651634" h="3728523">
                <a:moveTo>
                  <a:pt x="0" y="0"/>
                </a:moveTo>
                <a:lnTo>
                  <a:pt x="11651634" y="0"/>
                </a:lnTo>
                <a:lnTo>
                  <a:pt x="11651634" y="3728523"/>
                </a:lnTo>
                <a:lnTo>
                  <a:pt x="0" y="37285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O" dirty="0"/>
          </a:p>
        </p:txBody>
      </p:sp>
      <p:sp>
        <p:nvSpPr>
          <p:cNvPr id="12" name="Freeform 12"/>
          <p:cNvSpPr/>
          <p:nvPr/>
        </p:nvSpPr>
        <p:spPr>
          <a:xfrm>
            <a:off x="1537430" y="4372873"/>
            <a:ext cx="5281139" cy="3954253"/>
          </a:xfrm>
          <a:custGeom>
            <a:avLst/>
            <a:gdLst/>
            <a:ahLst/>
            <a:cxnLst/>
            <a:rect l="l" t="t" r="r" b="b"/>
            <a:pathLst>
              <a:path w="5281139" h="3954253">
                <a:moveTo>
                  <a:pt x="0" y="0"/>
                </a:moveTo>
                <a:lnTo>
                  <a:pt x="5281139" y="0"/>
                </a:lnTo>
                <a:lnTo>
                  <a:pt x="5281139" y="3954253"/>
                </a:lnTo>
                <a:lnTo>
                  <a:pt x="0" y="39542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300352">
            <a:off x="3489053" y="5460554"/>
            <a:ext cx="3588444" cy="1418491"/>
          </a:xfrm>
          <a:custGeom>
            <a:avLst/>
            <a:gdLst/>
            <a:ahLst/>
            <a:cxnLst/>
            <a:rect l="l" t="t" r="r" b="b"/>
            <a:pathLst>
              <a:path w="3588444" h="1418491">
                <a:moveTo>
                  <a:pt x="0" y="0"/>
                </a:moveTo>
                <a:lnTo>
                  <a:pt x="3588444" y="0"/>
                </a:lnTo>
                <a:lnTo>
                  <a:pt x="3588444" y="1418490"/>
                </a:lnTo>
                <a:lnTo>
                  <a:pt x="0" y="1418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656062" y="5013196"/>
            <a:ext cx="1548777" cy="1514985"/>
          </a:xfrm>
          <a:custGeom>
            <a:avLst/>
            <a:gdLst/>
            <a:ahLst/>
            <a:cxnLst/>
            <a:rect l="l" t="t" r="r" b="b"/>
            <a:pathLst>
              <a:path w="1548777" h="1514985">
                <a:moveTo>
                  <a:pt x="0" y="0"/>
                </a:moveTo>
                <a:lnTo>
                  <a:pt x="1548777" y="0"/>
                </a:lnTo>
                <a:lnTo>
                  <a:pt x="1548777" y="1514986"/>
                </a:lnTo>
                <a:lnTo>
                  <a:pt x="0" y="1514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9804506" y="3084139"/>
            <a:ext cx="5749608" cy="1630798"/>
          </a:xfrm>
          <a:custGeom>
            <a:avLst/>
            <a:gdLst/>
            <a:ahLst/>
            <a:cxnLst/>
            <a:rect l="l" t="t" r="r" b="b"/>
            <a:pathLst>
              <a:path w="5749608" h="1630798">
                <a:moveTo>
                  <a:pt x="0" y="0"/>
                </a:moveTo>
                <a:lnTo>
                  <a:pt x="5749608" y="0"/>
                </a:lnTo>
                <a:lnTo>
                  <a:pt x="5749608" y="1630798"/>
                </a:lnTo>
                <a:lnTo>
                  <a:pt x="0" y="16307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4397972" y="748926"/>
            <a:ext cx="12540534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33"/>
              </a:lnSpc>
              <a:spcBef>
                <a:spcPct val="0"/>
              </a:spcBef>
            </a:pPr>
            <a:r>
              <a:rPr lang="en-US" sz="6000" b="1" u="none" strike="noStrike" dirty="0" err="1">
                <a:solidFill>
                  <a:srgbClr val="212A29"/>
                </a:solidFill>
                <a:latin typeface="TT Norms Heavy"/>
                <a:ea typeface="TT Norms Heavy"/>
                <a:cs typeface="TT Norms Heavy"/>
                <a:sym typeface="TT Norms Heavy"/>
              </a:rPr>
              <a:t>Riesgo</a:t>
            </a:r>
            <a:r>
              <a:rPr lang="en-US" sz="6000" b="1" u="none" strike="noStrike" dirty="0">
                <a:solidFill>
                  <a:srgbClr val="212A29"/>
                </a:solidFill>
                <a:latin typeface="TT Norms Heavy"/>
                <a:ea typeface="TT Norms Heavy"/>
                <a:cs typeface="TT Norms Heavy"/>
                <a:sym typeface="TT Norms Heavy"/>
              </a:rPr>
              <a:t> de </a:t>
            </a:r>
            <a:r>
              <a:rPr lang="en-US" sz="6000" b="1" u="none" strike="noStrike" dirty="0" err="1">
                <a:solidFill>
                  <a:srgbClr val="212A29"/>
                </a:solidFill>
                <a:latin typeface="TT Norms Heavy"/>
                <a:ea typeface="TT Norms Heavy"/>
                <a:cs typeface="TT Norms Heavy"/>
                <a:sym typeface="TT Norms Heavy"/>
              </a:rPr>
              <a:t>inundaciones</a:t>
            </a:r>
            <a:r>
              <a:rPr lang="en-US" sz="6000" b="1" u="none" strike="noStrike" dirty="0">
                <a:solidFill>
                  <a:srgbClr val="212A29"/>
                </a:solidFill>
                <a:latin typeface="TT Norms Heavy"/>
                <a:ea typeface="TT Norms Heavy"/>
                <a:cs typeface="TT Norms Heavy"/>
                <a:sym typeface="TT Norms Heavy"/>
              </a:rPr>
              <a:t> por la Cuenca del </a:t>
            </a:r>
            <a:r>
              <a:rPr lang="en-US" sz="6000" b="1" u="none" strike="noStrike" dirty="0" err="1">
                <a:solidFill>
                  <a:srgbClr val="212A29"/>
                </a:solidFill>
                <a:latin typeface="TT Norms Heavy"/>
                <a:ea typeface="TT Norms Heavy"/>
                <a:cs typeface="TT Norms Heavy"/>
                <a:sym typeface="TT Norms Heavy"/>
              </a:rPr>
              <a:t>río</a:t>
            </a:r>
            <a:r>
              <a:rPr lang="en-US" sz="6000" b="1" u="none" strike="noStrike" dirty="0">
                <a:solidFill>
                  <a:srgbClr val="212A29"/>
                </a:solidFill>
                <a:latin typeface="TT Norms Heavy"/>
                <a:ea typeface="TT Norms Heavy"/>
                <a:cs typeface="TT Norms Heavy"/>
                <a:sym typeface="TT Norms Heavy"/>
              </a:rPr>
              <a:t> Bogotá, </a:t>
            </a:r>
            <a:r>
              <a:rPr lang="en-US" sz="6000" b="1" u="none" strike="noStrike" dirty="0" err="1">
                <a:solidFill>
                  <a:srgbClr val="212A29"/>
                </a:solidFill>
                <a:latin typeface="TT Norms Heavy"/>
                <a:ea typeface="TT Norms Heavy"/>
                <a:cs typeface="TT Norms Heavy"/>
                <a:sym typeface="TT Norms Heavy"/>
              </a:rPr>
              <a:t>en</a:t>
            </a:r>
            <a:r>
              <a:rPr lang="en-US" sz="6000" b="1" u="none" strike="noStrike" dirty="0">
                <a:solidFill>
                  <a:srgbClr val="212A29"/>
                </a:solidFill>
                <a:latin typeface="TT Norms Heavy"/>
                <a:ea typeface="TT Norms Heavy"/>
                <a:cs typeface="TT Norms Heavy"/>
                <a:sym typeface="TT Norms Heavy"/>
              </a:rPr>
              <a:t> la ciudad de Bogotá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10874" y="8193369"/>
            <a:ext cx="11266252" cy="55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8"/>
              </a:lnSpc>
            </a:pPr>
            <a:r>
              <a:rPr lang="en-US" sz="3557" dirty="0" err="1">
                <a:solidFill>
                  <a:srgbClr val="F7F5EA"/>
                </a:solidFill>
                <a:latin typeface="TT Fors"/>
                <a:ea typeface="TT Fors"/>
                <a:cs typeface="TT Fors"/>
                <a:sym typeface="TT Fors"/>
              </a:rPr>
              <a:t>Elaborado</a:t>
            </a:r>
            <a:r>
              <a:rPr lang="en-US" sz="3557" dirty="0">
                <a:solidFill>
                  <a:srgbClr val="F7F5EA"/>
                </a:solidFill>
                <a:latin typeface="TT Fors"/>
                <a:ea typeface="TT Fors"/>
                <a:cs typeface="TT Fors"/>
                <a:sym typeface="TT Fors"/>
              </a:rPr>
              <a:t> por: </a:t>
            </a:r>
            <a:r>
              <a:rPr lang="en-US" sz="3557" dirty="0" err="1">
                <a:solidFill>
                  <a:srgbClr val="F7F5EA"/>
                </a:solidFill>
                <a:latin typeface="TT Fors"/>
                <a:ea typeface="TT Fors"/>
                <a:cs typeface="TT Fors"/>
                <a:sym typeface="TT Fors"/>
              </a:rPr>
              <a:t>Julieth</a:t>
            </a:r>
            <a:r>
              <a:rPr lang="en-US" sz="3557" dirty="0">
                <a:solidFill>
                  <a:srgbClr val="F7F5EA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sz="3557" dirty="0" err="1">
                <a:solidFill>
                  <a:srgbClr val="F7F5EA"/>
                </a:solidFill>
                <a:latin typeface="TT Fors"/>
                <a:ea typeface="TT Fors"/>
                <a:cs typeface="TT Fors"/>
                <a:sym typeface="TT Fors"/>
              </a:rPr>
              <a:t>Parrra</a:t>
            </a:r>
            <a:r>
              <a:rPr lang="en-US" sz="3557" dirty="0">
                <a:solidFill>
                  <a:srgbClr val="F7F5EA"/>
                </a:solidFill>
                <a:latin typeface="TT Fors"/>
                <a:ea typeface="TT Fors"/>
                <a:cs typeface="TT Fors"/>
                <a:sym typeface="TT Fors"/>
              </a:rPr>
              <a:t> y Cecilia Zambrano 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7430" y="1438275"/>
            <a:ext cx="1592851" cy="848555"/>
          </a:xfrm>
          <a:custGeom>
            <a:avLst/>
            <a:gdLst/>
            <a:ahLst/>
            <a:cxnLst/>
            <a:rect l="l" t="t" r="r" b="b"/>
            <a:pathLst>
              <a:path w="1592851" h="848555">
                <a:moveTo>
                  <a:pt x="0" y="0"/>
                </a:moveTo>
                <a:lnTo>
                  <a:pt x="1592851" y="0"/>
                </a:lnTo>
                <a:lnTo>
                  <a:pt x="1592851" y="848555"/>
                </a:lnTo>
                <a:lnTo>
                  <a:pt x="0" y="8485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 rot="1171493">
            <a:off x="2981111" y="1985139"/>
            <a:ext cx="584938" cy="680161"/>
          </a:xfrm>
          <a:custGeom>
            <a:avLst/>
            <a:gdLst/>
            <a:ahLst/>
            <a:cxnLst/>
            <a:rect l="l" t="t" r="r" b="b"/>
            <a:pathLst>
              <a:path w="584938" h="680161">
                <a:moveTo>
                  <a:pt x="0" y="0"/>
                </a:moveTo>
                <a:lnTo>
                  <a:pt x="584938" y="0"/>
                </a:lnTo>
                <a:lnTo>
                  <a:pt x="584938" y="680161"/>
                </a:lnTo>
                <a:lnTo>
                  <a:pt x="0" y="6801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 rot="-226937" flipH="1">
            <a:off x="14088247" y="8383469"/>
            <a:ext cx="6342106" cy="968613"/>
          </a:xfrm>
          <a:custGeom>
            <a:avLst/>
            <a:gdLst/>
            <a:ahLst/>
            <a:cxnLst/>
            <a:rect l="l" t="t" r="r" b="b"/>
            <a:pathLst>
              <a:path w="6342106" h="968613">
                <a:moveTo>
                  <a:pt x="6342106" y="0"/>
                </a:moveTo>
                <a:lnTo>
                  <a:pt x="0" y="0"/>
                </a:lnTo>
                <a:lnTo>
                  <a:pt x="0" y="968612"/>
                </a:lnTo>
                <a:lnTo>
                  <a:pt x="6342106" y="968612"/>
                </a:lnTo>
                <a:lnTo>
                  <a:pt x="6342106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-1633623" y="8448877"/>
            <a:ext cx="6342106" cy="968613"/>
          </a:xfrm>
          <a:custGeom>
            <a:avLst/>
            <a:gdLst/>
            <a:ahLst/>
            <a:cxnLst/>
            <a:rect l="l" t="t" r="r" b="b"/>
            <a:pathLst>
              <a:path w="6342106" h="968613">
                <a:moveTo>
                  <a:pt x="0" y="0"/>
                </a:moveTo>
                <a:lnTo>
                  <a:pt x="6342106" y="0"/>
                </a:lnTo>
                <a:lnTo>
                  <a:pt x="6342106" y="968613"/>
                </a:lnTo>
                <a:lnTo>
                  <a:pt x="0" y="9686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999250"/>
            <a:ext cx="9334500" cy="9481245"/>
          </a:xfrm>
          <a:custGeom>
            <a:avLst/>
            <a:gdLst/>
            <a:ahLst/>
            <a:cxnLst/>
            <a:rect l="l" t="t" r="r" b="b"/>
            <a:pathLst>
              <a:path w="9334500" h="9481245">
                <a:moveTo>
                  <a:pt x="0" y="0"/>
                </a:moveTo>
                <a:lnTo>
                  <a:pt x="9334500" y="0"/>
                </a:lnTo>
                <a:lnTo>
                  <a:pt x="9334500" y="9481245"/>
                </a:lnTo>
                <a:lnTo>
                  <a:pt x="0" y="9481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008" r="-5705" b="-909"/>
            </a:stretch>
          </a:blipFill>
        </p:spPr>
      </p:sp>
      <p:sp>
        <p:nvSpPr>
          <p:cNvPr id="3" name="Freeform 3"/>
          <p:cNvSpPr/>
          <p:nvPr/>
        </p:nvSpPr>
        <p:spPr>
          <a:xfrm rot="-5775421">
            <a:off x="2783059" y="7471681"/>
            <a:ext cx="11754104" cy="4246170"/>
          </a:xfrm>
          <a:custGeom>
            <a:avLst/>
            <a:gdLst/>
            <a:ahLst/>
            <a:cxnLst/>
            <a:rect l="l" t="t" r="r" b="b"/>
            <a:pathLst>
              <a:path w="11754104" h="4246170">
                <a:moveTo>
                  <a:pt x="0" y="0"/>
                </a:moveTo>
                <a:lnTo>
                  <a:pt x="11754104" y="0"/>
                </a:lnTo>
                <a:lnTo>
                  <a:pt x="11754104" y="4246170"/>
                </a:lnTo>
                <a:lnTo>
                  <a:pt x="0" y="4246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37210" y="156210"/>
            <a:ext cx="10668000" cy="9974580"/>
          </a:xfrm>
          <a:custGeom>
            <a:avLst/>
            <a:gdLst/>
            <a:ahLst/>
            <a:cxnLst/>
            <a:rect l="l" t="t" r="r" b="b"/>
            <a:pathLst>
              <a:path w="10668000" h="9974580">
                <a:moveTo>
                  <a:pt x="0" y="0"/>
                </a:moveTo>
                <a:lnTo>
                  <a:pt x="10668000" y="0"/>
                </a:lnTo>
                <a:lnTo>
                  <a:pt x="10668000" y="9974580"/>
                </a:lnTo>
                <a:lnTo>
                  <a:pt x="0" y="9974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160" r="-10762" b="-260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414480"/>
            <a:ext cx="4150723" cy="2986079"/>
          </a:xfrm>
          <a:custGeom>
            <a:avLst/>
            <a:gdLst/>
            <a:ahLst/>
            <a:cxnLst/>
            <a:rect l="l" t="t" r="r" b="b"/>
            <a:pathLst>
              <a:path w="4150723" h="2986079">
                <a:moveTo>
                  <a:pt x="0" y="0"/>
                </a:moveTo>
                <a:lnTo>
                  <a:pt x="4150723" y="0"/>
                </a:lnTo>
                <a:lnTo>
                  <a:pt x="4150723" y="2986080"/>
                </a:lnTo>
                <a:lnTo>
                  <a:pt x="0" y="2986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7991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2818159" y="3567139"/>
            <a:ext cx="3957263" cy="6653711"/>
          </a:xfrm>
          <a:custGeom>
            <a:avLst/>
            <a:gdLst/>
            <a:ahLst/>
            <a:cxnLst/>
            <a:rect l="l" t="t" r="r" b="b"/>
            <a:pathLst>
              <a:path w="3957263" h="6653711">
                <a:moveTo>
                  <a:pt x="0" y="0"/>
                </a:moveTo>
                <a:lnTo>
                  <a:pt x="3957262" y="0"/>
                </a:lnTo>
                <a:lnTo>
                  <a:pt x="3957262" y="6653711"/>
                </a:lnTo>
                <a:lnTo>
                  <a:pt x="0" y="66537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7609"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10477241">
            <a:off x="4008790" y="4671632"/>
            <a:ext cx="1576001" cy="472800"/>
          </a:xfrm>
          <a:custGeom>
            <a:avLst/>
            <a:gdLst/>
            <a:ahLst/>
            <a:cxnLst/>
            <a:rect l="l" t="t" r="r" b="b"/>
            <a:pathLst>
              <a:path w="1576001" h="472800">
                <a:moveTo>
                  <a:pt x="0" y="0"/>
                </a:moveTo>
                <a:lnTo>
                  <a:pt x="1576000" y="0"/>
                </a:lnTo>
                <a:lnTo>
                  <a:pt x="1576000" y="472800"/>
                </a:lnTo>
                <a:lnTo>
                  <a:pt x="0" y="472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10800000">
            <a:off x="1230967" y="8622400"/>
            <a:ext cx="2806756" cy="500113"/>
          </a:xfrm>
          <a:custGeom>
            <a:avLst/>
            <a:gdLst/>
            <a:ahLst/>
            <a:cxnLst/>
            <a:rect l="l" t="t" r="r" b="b"/>
            <a:pathLst>
              <a:path w="2806756" h="500113">
                <a:moveTo>
                  <a:pt x="0" y="0"/>
                </a:moveTo>
                <a:lnTo>
                  <a:pt x="2806756" y="0"/>
                </a:lnTo>
                <a:lnTo>
                  <a:pt x="2806756" y="500113"/>
                </a:lnTo>
                <a:lnTo>
                  <a:pt x="0" y="5001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6962505" y="999250"/>
            <a:ext cx="1042434" cy="1096250"/>
          </a:xfrm>
          <a:custGeom>
            <a:avLst/>
            <a:gdLst/>
            <a:ahLst/>
            <a:cxnLst/>
            <a:rect l="l" t="t" r="r" b="b"/>
            <a:pathLst>
              <a:path w="1042434" h="1096250">
                <a:moveTo>
                  <a:pt x="0" y="0"/>
                </a:moveTo>
                <a:lnTo>
                  <a:pt x="1042435" y="0"/>
                </a:lnTo>
                <a:lnTo>
                  <a:pt x="1042435" y="1096250"/>
                </a:lnTo>
                <a:lnTo>
                  <a:pt x="0" y="1096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566337" y="2439004"/>
            <a:ext cx="6460904" cy="131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65"/>
              </a:lnSpc>
            </a:pPr>
            <a:r>
              <a:rPr lang="en-US" sz="8000" b="1" dirty="0" err="1">
                <a:solidFill>
                  <a:srgbClr val="212A29"/>
                </a:solidFill>
                <a:latin typeface="TT Norms Heavy"/>
                <a:ea typeface="TT Norms Heavy"/>
                <a:cs typeface="TT Norms Heavy"/>
                <a:sym typeface="TT Norms Heavy"/>
              </a:rPr>
              <a:t>Objetivo</a:t>
            </a:r>
            <a:endParaRPr lang="en-US" sz="8000" b="1" dirty="0">
              <a:solidFill>
                <a:srgbClr val="212A29"/>
              </a:solidFill>
              <a:latin typeface="TT Norms Heavy"/>
              <a:ea typeface="TT Norms Heavy"/>
              <a:cs typeface="TT Norms Heavy"/>
              <a:sym typeface="TT Norms Heav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9702" y="2086579"/>
            <a:ext cx="194868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River Source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46751" y="4427349"/>
            <a:ext cx="2312549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River Channel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16739" y="7038088"/>
            <a:ext cx="167578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Mouth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05948" y="2448529"/>
            <a:ext cx="194868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Tributaries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4500" y="5679557"/>
            <a:ext cx="5905500" cy="146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8" lvl="1" algn="l">
              <a:lnSpc>
                <a:spcPts val="3839"/>
              </a:lnSpc>
            </a:pPr>
            <a:r>
              <a:rPr lang="es-ES" sz="3199" dirty="0">
                <a:solidFill>
                  <a:srgbClr val="212A29"/>
                </a:solidFill>
                <a:latin typeface="TT Fors"/>
                <a:ea typeface="TT Fors"/>
                <a:cs typeface="TT Fors"/>
                <a:sym typeface="TT Fors"/>
              </a:rPr>
              <a:t>Identificar la vulnerabilidad social y poblacional ante inundaciones en Bogotá.</a:t>
            </a:r>
            <a:endParaRPr lang="en-US" sz="3199" dirty="0">
              <a:solidFill>
                <a:srgbClr val="212A29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D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29284">
            <a:off x="13192453" y="-1912564"/>
            <a:ext cx="6000093" cy="7607091"/>
          </a:xfrm>
          <a:custGeom>
            <a:avLst/>
            <a:gdLst/>
            <a:ahLst/>
            <a:cxnLst/>
            <a:rect l="l" t="t" r="r" b="b"/>
            <a:pathLst>
              <a:path w="6000093" h="7607091">
                <a:moveTo>
                  <a:pt x="0" y="0"/>
                </a:moveTo>
                <a:lnTo>
                  <a:pt x="6000094" y="0"/>
                </a:lnTo>
                <a:lnTo>
                  <a:pt x="6000094" y="7607091"/>
                </a:lnTo>
                <a:lnTo>
                  <a:pt x="0" y="7607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15911">
            <a:off x="13954668" y="746516"/>
            <a:ext cx="8206615" cy="2964640"/>
          </a:xfrm>
          <a:custGeom>
            <a:avLst/>
            <a:gdLst/>
            <a:ahLst/>
            <a:cxnLst/>
            <a:rect l="l" t="t" r="r" b="b"/>
            <a:pathLst>
              <a:path w="8206615" h="2964640">
                <a:moveTo>
                  <a:pt x="0" y="0"/>
                </a:moveTo>
                <a:lnTo>
                  <a:pt x="8206615" y="0"/>
                </a:lnTo>
                <a:lnTo>
                  <a:pt x="8206615" y="2964639"/>
                </a:lnTo>
                <a:lnTo>
                  <a:pt x="0" y="2964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731896">
            <a:off x="5870916" y="4137196"/>
            <a:ext cx="18228169" cy="4716539"/>
          </a:xfrm>
          <a:custGeom>
            <a:avLst/>
            <a:gdLst/>
            <a:ahLst/>
            <a:cxnLst/>
            <a:rect l="l" t="t" r="r" b="b"/>
            <a:pathLst>
              <a:path w="18228169" h="4716539">
                <a:moveTo>
                  <a:pt x="0" y="0"/>
                </a:moveTo>
                <a:lnTo>
                  <a:pt x="18228168" y="0"/>
                </a:lnTo>
                <a:lnTo>
                  <a:pt x="18228168" y="4716539"/>
                </a:lnTo>
                <a:lnTo>
                  <a:pt x="0" y="4716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322225" flipH="1">
            <a:off x="5337931" y="5895148"/>
            <a:ext cx="18228169" cy="5263384"/>
          </a:xfrm>
          <a:custGeom>
            <a:avLst/>
            <a:gdLst/>
            <a:ahLst/>
            <a:cxnLst/>
            <a:rect l="l" t="t" r="r" b="b"/>
            <a:pathLst>
              <a:path w="18228169" h="5263384">
                <a:moveTo>
                  <a:pt x="18228169" y="0"/>
                </a:moveTo>
                <a:lnTo>
                  <a:pt x="0" y="0"/>
                </a:lnTo>
                <a:lnTo>
                  <a:pt x="0" y="5263384"/>
                </a:lnTo>
                <a:lnTo>
                  <a:pt x="18228169" y="5263384"/>
                </a:lnTo>
                <a:lnTo>
                  <a:pt x="1822816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35678" y="5868662"/>
            <a:ext cx="5156436" cy="3860881"/>
          </a:xfrm>
          <a:custGeom>
            <a:avLst/>
            <a:gdLst/>
            <a:ahLst/>
            <a:cxnLst/>
            <a:rect l="l" t="t" r="r" b="b"/>
            <a:pathLst>
              <a:path w="5156436" h="3860881">
                <a:moveTo>
                  <a:pt x="0" y="0"/>
                </a:moveTo>
                <a:lnTo>
                  <a:pt x="5156435" y="0"/>
                </a:lnTo>
                <a:lnTo>
                  <a:pt x="5156435" y="3860881"/>
                </a:lnTo>
                <a:lnTo>
                  <a:pt x="0" y="3860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1350230">
            <a:off x="8495418" y="7865146"/>
            <a:ext cx="5040474" cy="2437756"/>
          </a:xfrm>
          <a:custGeom>
            <a:avLst/>
            <a:gdLst/>
            <a:ahLst/>
            <a:cxnLst/>
            <a:rect l="l" t="t" r="r" b="b"/>
            <a:pathLst>
              <a:path w="5040474" h="2437756">
                <a:moveTo>
                  <a:pt x="0" y="0"/>
                </a:moveTo>
                <a:lnTo>
                  <a:pt x="5040474" y="0"/>
                </a:lnTo>
                <a:lnTo>
                  <a:pt x="5040474" y="2437756"/>
                </a:lnTo>
                <a:lnTo>
                  <a:pt x="0" y="2437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3902333" y="1590815"/>
            <a:ext cx="1990325" cy="1490935"/>
          </a:xfrm>
          <a:custGeom>
            <a:avLst/>
            <a:gdLst/>
            <a:ahLst/>
            <a:cxnLst/>
            <a:rect l="l" t="t" r="r" b="b"/>
            <a:pathLst>
              <a:path w="1990325" h="1490935">
                <a:moveTo>
                  <a:pt x="0" y="0"/>
                </a:moveTo>
                <a:lnTo>
                  <a:pt x="1990326" y="0"/>
                </a:lnTo>
                <a:lnTo>
                  <a:pt x="1990326" y="1490934"/>
                </a:lnTo>
                <a:lnTo>
                  <a:pt x="0" y="1490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953978" y="1139380"/>
            <a:ext cx="8002927" cy="127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2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212A29"/>
                </a:solidFill>
                <a:latin typeface="TT Norms Heavy"/>
                <a:ea typeface="TT Norms Heavy"/>
                <a:cs typeface="TT Norms Heavy"/>
                <a:sym typeface="TT Norms Heavy"/>
              </a:rPr>
              <a:t>DATOS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1176" y="2589833"/>
            <a:ext cx="8538196" cy="7540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s-ES" sz="3500" dirty="0">
                <a:solidFill>
                  <a:srgbClr val="212A29"/>
                </a:solidFill>
                <a:latin typeface="TT Fors"/>
                <a:ea typeface="TT Fors"/>
                <a:cs typeface="TT Fors"/>
                <a:sym typeface="TT Fors"/>
              </a:rPr>
              <a:t>Datos de cuerpos de agua de Bogotá, fuente IDECA, archivo </a:t>
            </a: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ü"/>
            </a:pPr>
            <a:endParaRPr lang="es-ES" sz="3500" dirty="0">
              <a:solidFill>
                <a:srgbClr val="212A29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s-ES" sz="3500" dirty="0">
                <a:solidFill>
                  <a:srgbClr val="212A29"/>
                </a:solidFill>
                <a:latin typeface="TT Fors"/>
                <a:ea typeface="TT Fors"/>
                <a:cs typeface="TT Fors"/>
                <a:sym typeface="TT Fors"/>
              </a:rPr>
              <a:t>Datos de localidades, fuente IDECA, archivo .</a:t>
            </a:r>
            <a:r>
              <a:rPr lang="es-ES" sz="3500" dirty="0" err="1">
                <a:solidFill>
                  <a:srgbClr val="212A29"/>
                </a:solidFill>
                <a:latin typeface="TT Fors"/>
                <a:ea typeface="TT Fors"/>
                <a:cs typeface="TT Fors"/>
                <a:sym typeface="TT Fors"/>
              </a:rPr>
              <a:t>shp</a:t>
            </a:r>
            <a:endParaRPr lang="es-ES" sz="3500" dirty="0">
              <a:solidFill>
                <a:srgbClr val="212A29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ü"/>
            </a:pPr>
            <a:endParaRPr lang="es-ES" sz="3500" dirty="0">
              <a:solidFill>
                <a:srgbClr val="212A29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s-ES" sz="3500" dirty="0">
                <a:solidFill>
                  <a:srgbClr val="212A29"/>
                </a:solidFill>
                <a:latin typeface="TT Fors"/>
                <a:ea typeface="TT Fors"/>
                <a:cs typeface="TT Fors"/>
                <a:sym typeface="TT Fors"/>
              </a:rPr>
              <a:t>Información de la población a nivel de manzana y el  índice de pobreza multidimensional a nivel manzana, Censo de Población y Vivienda de 2018. Fuente DANE.</a:t>
            </a: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ü"/>
            </a:pPr>
            <a:endParaRPr lang="es-ES" sz="3500" dirty="0">
              <a:solidFill>
                <a:srgbClr val="212A29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s-ES" sz="3500" dirty="0">
                <a:solidFill>
                  <a:srgbClr val="212A29"/>
                </a:solidFill>
                <a:latin typeface="TT Fors"/>
                <a:ea typeface="TT Fors"/>
                <a:cs typeface="TT Fors"/>
                <a:sym typeface="TT Fors"/>
              </a:rPr>
              <a:t>Modelo digital de superficie, fuente IDECA.</a:t>
            </a:r>
            <a:endParaRPr lang="en-US" sz="3500" dirty="0">
              <a:solidFill>
                <a:srgbClr val="212A29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pic>
        <p:nvPicPr>
          <p:cNvPr id="1026" name="Picture 2" descr="Qué está haciendo el Distrito para recuperar el Río Bogotá. | Bogota.gov.co">
            <a:extLst>
              <a:ext uri="{FF2B5EF4-FFF2-40B4-BE49-F238E27FC236}">
                <a16:creationId xmlns:a16="http://schemas.microsoft.com/office/drawing/2014/main" id="{CE1FBD65-61A5-40BB-B2F5-941DBA5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7588">
            <a:off x="10380187" y="2728912"/>
            <a:ext cx="7577806" cy="426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8"/>
          <p:cNvSpPr/>
          <p:nvPr/>
        </p:nvSpPr>
        <p:spPr>
          <a:xfrm rot="705392">
            <a:off x="9793413" y="2375229"/>
            <a:ext cx="8632817" cy="4955812"/>
          </a:xfrm>
          <a:custGeom>
            <a:avLst/>
            <a:gdLst/>
            <a:ahLst/>
            <a:cxnLst/>
            <a:rect l="l" t="t" r="r" b="b"/>
            <a:pathLst>
              <a:path w="19050000" h="14033500">
                <a:moveTo>
                  <a:pt x="0" y="0"/>
                </a:moveTo>
                <a:lnTo>
                  <a:pt x="19050000" y="0"/>
                </a:lnTo>
                <a:lnTo>
                  <a:pt x="19050000" y="14033500"/>
                </a:lnTo>
                <a:lnTo>
                  <a:pt x="0" y="14033500"/>
                </a:lnTo>
                <a:close/>
              </a:path>
            </a:pathLst>
          </a:custGeom>
          <a:blipFill>
            <a:blip r:embed="rId13"/>
            <a:stretch>
              <a:fillRect t="-226" b="-226"/>
            </a:stretch>
          </a:blipFill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103</Words>
  <Application>Microsoft Office PowerPoint</Application>
  <PresentationFormat>Personalizado</PresentationFormat>
  <Paragraphs>17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0" baseType="lpstr">
      <vt:lpstr>TT Norms Heavy</vt:lpstr>
      <vt:lpstr>Wingdings</vt:lpstr>
      <vt:lpstr>Open Sauce</vt:lpstr>
      <vt:lpstr>Calibri</vt:lpstr>
      <vt:lpstr>TT Fors</vt:lpstr>
      <vt:lpstr>Arial</vt:lpstr>
      <vt:lpstr>Office Theme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Anatomy of a River System Education Presentation in Beige Green Brown Collage Style</dc:title>
  <cp:lastModifiedBy>User</cp:lastModifiedBy>
  <cp:revision>3</cp:revision>
  <dcterms:created xsi:type="dcterms:W3CDTF">2006-08-16T00:00:00Z</dcterms:created>
  <dcterms:modified xsi:type="dcterms:W3CDTF">2025-06-24T23:07:45Z</dcterms:modified>
  <dc:identifier>DAGrRzbz6Bc</dc:identifier>
</cp:coreProperties>
</file>